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37"/>
  </p:notesMasterIdLst>
  <p:sldIdLst>
    <p:sldId id="331" r:id="rId2"/>
    <p:sldId id="268" r:id="rId3"/>
    <p:sldId id="455" r:id="rId4"/>
    <p:sldId id="456" r:id="rId5"/>
    <p:sldId id="738" r:id="rId6"/>
    <p:sldId id="739" r:id="rId7"/>
    <p:sldId id="743" r:id="rId8"/>
    <p:sldId id="458" r:id="rId9"/>
    <p:sldId id="740" r:id="rId10"/>
    <p:sldId id="459" r:id="rId11"/>
    <p:sldId id="741" r:id="rId12"/>
    <p:sldId id="460" r:id="rId13"/>
    <p:sldId id="461" r:id="rId14"/>
    <p:sldId id="742" r:id="rId15"/>
    <p:sldId id="744" r:id="rId16"/>
    <p:sldId id="707" r:id="rId17"/>
    <p:sldId id="745" r:id="rId18"/>
    <p:sldId id="462" r:id="rId19"/>
    <p:sldId id="715" r:id="rId20"/>
    <p:sldId id="714" r:id="rId21"/>
    <p:sldId id="718" r:id="rId22"/>
    <p:sldId id="717" r:id="rId23"/>
    <p:sldId id="719" r:id="rId24"/>
    <p:sldId id="746" r:id="rId25"/>
    <p:sldId id="748" r:id="rId26"/>
    <p:sldId id="747" r:id="rId27"/>
    <p:sldId id="724" r:id="rId28"/>
    <p:sldId id="729" r:id="rId29"/>
    <p:sldId id="730" r:id="rId30"/>
    <p:sldId id="728" r:id="rId31"/>
    <p:sldId id="736" r:id="rId32"/>
    <p:sldId id="471" r:id="rId33"/>
    <p:sldId id="472" r:id="rId34"/>
    <p:sldId id="271" r:id="rId35"/>
    <p:sldId id="73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6309" autoAdjust="0"/>
  </p:normalViewPr>
  <p:slideViewPr>
    <p:cSldViewPr>
      <p:cViewPr varScale="1">
        <p:scale>
          <a:sx n="111" d="100"/>
          <a:sy n="111" d="100"/>
        </p:scale>
        <p:origin x="1524" y="108"/>
      </p:cViewPr>
      <p:guideLst>
        <p:guide orient="horz" pos="2160"/>
        <p:guide pos="2880"/>
      </p:guideLst>
    </p:cSldViewPr>
  </p:slid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s-AF" dirty="0" smtClean="0"/>
              <a:t>ی1</a:t>
            </a:r>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3827803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1637401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2" cstate="print"/>
          <a:srcRect t="1138" b="1138"/>
          <a:stretch>
            <a:fillRect/>
          </a:stretch>
        </p:blipFill>
        <p:spPr>
          <a:xfrm>
            <a:off x="1504950" y="435768"/>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6575" y="143635"/>
            <a:ext cx="7965885" cy="637097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dirty="0" smtClean="0">
                <a:latin typeface="IranNastaliq" panose="02020505000000020003" pitchFamily="18" charset="0"/>
                <a:cs typeface="IranNastaliq" panose="02020505000000020003" pitchFamily="18" charset="0"/>
              </a:rPr>
              <a:t>1/5- </a:t>
            </a:r>
            <a:r>
              <a:rPr lang="fa-IR" sz="4800" b="1" dirty="0">
                <a:latin typeface="IranNastaliq" panose="02020505000000020003" pitchFamily="18" charset="0"/>
                <a:cs typeface="IranNastaliq" panose="02020505000000020003" pitchFamily="18" charset="0"/>
              </a:rPr>
              <a:t>خواندن سرود توسط گروه سرود خواهران در جمع برادران</a:t>
            </a:r>
            <a:endParaRPr lang="en-US" sz="4800" b="1" dirty="0">
              <a:latin typeface="IranNastaliq" panose="02020505000000020003" pitchFamily="18" charset="0"/>
              <a:cs typeface="IranNastaliq" panose="02020505000000020003" pitchFamily="18" charset="0"/>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س7)خواندن سرود توسط گروه سرود خواهران در جمع برادران چه حكمي دارد؟</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ج)اگر صداي زن بصورت غنا نبوده و گوش دادن به صداي او هم به قصد لذت و ريبه نباشد و مفسدئي نيز بر آن مترتب نشود، اشكال ندارد. البتّه در صورتيكه مراسم و برنامه ويژه بانوان نباشد، از باب حفظ حرمت خواهران در محيط سپاه، استفاده از آنان در مقابل نامحرمان مناسب نبوده و در شأن سپاه و بسيج نيست.</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endPar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IranNastaliq" pitchFamily="18" charset="0"/>
              <a:cs typeface="B Nazanin" pitchFamily="2" charset="-78"/>
            </a:endParaRPr>
          </a:p>
        </p:txBody>
      </p:sp>
    </p:spTree>
    <p:extLst>
      <p:ext uri="{BB962C8B-B14F-4D97-AF65-F5344CB8AC3E}">
        <p14:creationId xmlns:p14="http://schemas.microsoft.com/office/powerpoint/2010/main" val="1353264042"/>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416050" y="3070668"/>
            <a:ext cx="7512050" cy="9202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57150">
              <a:bevelT w="38100" h="38100"/>
            </a:sp3d>
          </a:bodyPr>
          <a:lstStyle/>
          <a:p>
            <a:pPr algn="ctr" rtl="1">
              <a:lnSpc>
                <a:spcPct val="150000"/>
              </a:lnSpc>
            </a:pP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01600">
                  <a:schemeClr val="accent3">
                    <a:satMod val="175000"/>
                    <a:alpha val="40000"/>
                  </a:schemeClr>
                </a:glow>
                <a:reflection blurRad="12700" stA="28000" endPos="45000" dist="1000" dir="5400000" sy="-100000" algn="bl" rotWithShape="0"/>
              </a:effectLst>
            </a:endParaRPr>
          </a:p>
        </p:txBody>
      </p:sp>
      <p:sp>
        <p:nvSpPr>
          <p:cNvPr id="21505" name="Rectangle 1"/>
          <p:cNvSpPr>
            <a:spLocks noChangeArrowheads="1"/>
          </p:cNvSpPr>
          <p:nvPr/>
        </p:nvSpPr>
        <p:spPr bwMode="auto">
          <a:xfrm>
            <a:off x="881590" y="413665"/>
            <a:ext cx="7605845"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2)بسیجیان دارای اعتقادات خاص مانند اهل حق       </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Calibri" pitchFamily="34" charset="0"/>
                <a:ea typeface="Calibri" pitchFamily="34" charset="0"/>
                <a:cs typeface="B Nazanin" pitchFamily="2" charset="-78"/>
              </a:rPr>
              <a:t>س8)عضويت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Calibri" pitchFamily="34" charset="0"/>
                <a:ea typeface="Calibri" pitchFamily="34" charset="0"/>
                <a:cs typeface="B Nazanin" pitchFamily="2" charset="-78"/>
              </a:rPr>
              <a:t>افراد اهل حق و فرقه هاي دراويش در پايگاه هاي مقاومت بسيج سپاه چه حكمي دارد؟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Calibri" pitchFamily="34" charset="0"/>
              <a:ea typeface="Calibri" pitchFamily="34" charset="0"/>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Calibri" pitchFamily="34" charset="0"/>
                <a:ea typeface="Calibri" pitchFamily="34" charset="0"/>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Calibri" pitchFamily="34" charset="0"/>
                <a:ea typeface="Calibri" pitchFamily="34" charset="0"/>
                <a:cs typeface="B Nazanin" pitchFamily="2" charset="-78"/>
              </a:rPr>
              <a:t>ج)با توجه به اينكه در بعضي از نقاط كشور اين فرق زندگي مي كنند و بسيج هم مربوط به كل آحاد ملت انقلابي است ، عضويت آنان در بسيج طبق مقرّرات سپاه بلامانع مي باشد.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83292757"/>
      </p:ext>
    </p:extLst>
  </p:cSld>
  <p:clrMapOvr>
    <a:masterClrMapping/>
  </p:clrMapOvr>
  <p:transition>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416050" y="3070668"/>
            <a:ext cx="7512050" cy="9202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57150">
              <a:bevelT w="38100" h="38100"/>
            </a:sp3d>
          </a:bodyPr>
          <a:lstStyle/>
          <a:p>
            <a:pPr algn="ctr" rtl="1">
              <a:lnSpc>
                <a:spcPct val="150000"/>
              </a:lnSpc>
            </a:pP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01600">
                  <a:schemeClr val="accent3">
                    <a:satMod val="175000"/>
                    <a:alpha val="40000"/>
                  </a:schemeClr>
                </a:glow>
                <a:reflection blurRad="12700" stA="28000" endPos="45000" dist="1000" dir="5400000" sy="-100000" algn="bl" rotWithShape="0"/>
              </a:effectLst>
            </a:endParaRPr>
          </a:p>
        </p:txBody>
      </p:sp>
      <p:sp>
        <p:nvSpPr>
          <p:cNvPr id="21505" name="Rectangle 1"/>
          <p:cNvSpPr>
            <a:spLocks noChangeArrowheads="1"/>
          </p:cNvSpPr>
          <p:nvPr/>
        </p:nvSpPr>
        <p:spPr bwMode="auto">
          <a:xfrm>
            <a:off x="304800" y="450850"/>
            <a:ext cx="862330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fa-IR" sz="2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Calibri" pitchFamily="34" charset="0"/>
                <a:ea typeface="Calibri" pitchFamily="34" charset="0"/>
                <a:cs typeface="B Nazanin" pitchFamily="2" charset="-78"/>
              </a:rPr>
              <a:t>س9)در بعضي از مناطق همانند (كرمانشاه ـ كردستان) بسيجياني هستند كه داراي عقايد خاص فرقه خودمي باشند. بعضي از آنان محاسن ندارند و بعضي سبيل بلند دارند و از طرفي هر دو موضوع بايستي در عكس كارت شناسايي جبهه و شناسايي بسيج فعال و عادي رعايت گردد. خواهشمنديم  نسبت به نحوه اقدام در برابر آنان اعلام نظر فرمائيد.</a:t>
            </a:r>
            <a:endParaRPr kumimoji="0" lang="en-US" sz="105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rial" pitchFamily="34" charset="0"/>
              <a:cs typeface="B Nazanin" pitchFamily="2"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fa-IR" sz="2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Calibri" pitchFamily="34" charset="0"/>
                <a:ea typeface="Calibri" pitchFamily="34" charset="0"/>
                <a:cs typeface="B Nazanin" pitchFamily="2" charset="-78"/>
              </a:rPr>
              <a:t>ج)با توجه به مجاز بودن جذب اهل سنت و فرق مختلف،‌ در صورتي كه طبق موازين اعتقادي خودشان منعي نباشد و يا الزام رعايت موازين، مشكل‌زا باشد اقدام به همان صورت بلامانع است.</a:t>
            </a:r>
            <a:endParaRPr kumimoji="0" lang="fa-IR" sz="2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Arial" pitchFamily="34" charset="0"/>
              <a:cs typeface="B Nazanin" pitchFamily="2" charset="-78"/>
            </a:endParaRPr>
          </a:p>
        </p:txBody>
      </p:sp>
    </p:spTree>
    <p:extLst>
      <p:ext uri="{BB962C8B-B14F-4D97-AF65-F5344CB8AC3E}">
        <p14:creationId xmlns:p14="http://schemas.microsoft.com/office/powerpoint/2010/main" val="885134499"/>
      </p:ext>
    </p:extLst>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0" y="278650"/>
            <a:ext cx="8561170" cy="507831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3)اقدامات دون شان سپاه وبسیج توسط برخی بسیجیان</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س10)تعدادي از نيروهاي بسیجی در روز عاشوراي حسيني ،اقدام به قمه‌زني نموده‌اند ،درقبال اقدام نادرست آنان وظیف چیست؟</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1. ابتدا با افرادي كه اقدام به قمه زني نموده اند صحبت حضوري نموده و علت آنرا جويا شويد.</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2. به جهت اينكه افراد مورد نظر ،موارد را به همديگر انتقال ندهند و موضوع لوث نگردد حتما سعي شود بازجويي به صورت هماهنگ ، در يك زمان و بدون اطلاع قبلي باشد.</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p:txBody>
      </p:sp>
    </p:spTree>
    <p:extLst>
      <p:ext uri="{BB962C8B-B14F-4D97-AF65-F5344CB8AC3E}">
        <p14:creationId xmlns:p14="http://schemas.microsoft.com/office/powerpoint/2010/main" val="104307478"/>
      </p:ext>
    </p:extLst>
  </p:cSld>
  <p:clrMapOvr>
    <a:masterClrMapping/>
  </p:clrMapOvr>
  <p:transition>
    <p:spli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0" y="278650"/>
            <a:ext cx="8561170" cy="390350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3. اگر نسبت به مسئله جاهل بوده و يا تحريك شده اند توجيهات و نصيحت‎هاي لازم و كافي صورت پذيرد.</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4. در صورتي كه عالم به موضوع بوده و مسئله را مي دانسته جرم محسوب مي شود و بر طبق دستورالعمل‎هاي مربوطه اقدامات قضايي صورت پذيرد.</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p:txBody>
      </p:sp>
    </p:spTree>
    <p:extLst>
      <p:ext uri="{BB962C8B-B14F-4D97-AF65-F5344CB8AC3E}">
        <p14:creationId xmlns:p14="http://schemas.microsoft.com/office/powerpoint/2010/main" val="2776269596"/>
      </p:ext>
    </p:extLst>
  </p:cSld>
  <p:clrMapOvr>
    <a:masterClrMapping/>
  </p:clrMapOvr>
  <p:transition>
    <p:split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58670"/>
            <a:ext cx="876966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س11)بعضي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بسيجيان در پايگاه هاي مقاومت اقدام به بازي تخته نرد مي كنند. حکمش چیست؟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ج)بازي با چيزي كه عرفاً از آلات قمار محسوب مي شود، مطلقاً حرام است حتي اگر براي سرگرمي و بدون شرط بندي باشد.  اما بازي با وسيله اي كه جزء آلات قمار به حساب نيايد، بدون شرط بندي اشكال ندارد؛ولی از بازی باوسائلی که دون شان بسیج است استفاده نشود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كف زدن در هنگام مولودي خواني درمراکز بسیج چه حکمی دارد ؟                                                                                                ج)به طور كلي كف زدن في نفسه، به نحو متعارف در جشن ها، اعياد، يا تشويق و تأييد و مانند آن اشكال ندارد، ولي بهتر است فضاي مجالس ديني بخصوص مراسمي كه در مساجد و حسينيه ها برگزار مي شود، به ذكر صلوات و تكبير معطر گردد تا انسان به ثواب آن برسد.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3670831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5" y="458670"/>
            <a:ext cx="822960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buNone/>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4)استفاده ازامکانات ویژه بسیج دردیگر مراکز</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س 13)وسيله نقليه‌اي براي يك پايگاه بسيج توسط كمك‌هاي مردمي تهيه شده،‌ استفاده از آن در جاي ديگر بدون اذن مردم چه حكمي دارد؟</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ج )اگر مردم و اهداءكنندگان وسيله را مخصوص همان روستا و پايگاه داده‌اند استفاده در غير آن جايز نيست.</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a:lnSpc>
                <a:spcPct val="150000"/>
              </a:lnSpc>
              <a:buNone/>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p:txBody>
      </p:sp>
    </p:spTree>
    <p:extLst>
      <p:ext uri="{BB962C8B-B14F-4D97-AF65-F5344CB8AC3E}">
        <p14:creationId xmlns:p14="http://schemas.microsoft.com/office/powerpoint/2010/main" val="28826717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5" y="458670"/>
            <a:ext cx="822960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س14)استفاده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كردن از وسايل حوزه براي پايگاه كه متعلق به آن حوزه نيست چه حکمی دارد؟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ج)مصرف نمودن اموال دولتي در غير مواردي كه اجازه داده شده در حكم غصب است و موجب ضمان مي باشد مگر آنكه با اجازه قانوني مقام مسئول بالاتر صورت بگيرد</a:t>
            </a:r>
            <a:r>
              <a:rPr lang="fa-IR" dirty="0"/>
              <a:t>.</a:t>
            </a:r>
            <a:endParaRPr lang="en-US" dirty="0"/>
          </a:p>
        </p:txBody>
      </p:sp>
    </p:spTree>
    <p:extLst>
      <p:ext uri="{BB962C8B-B14F-4D97-AF65-F5344CB8AC3E}">
        <p14:creationId xmlns:p14="http://schemas.microsoft.com/office/powerpoint/2010/main" val="272125417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1540" y="0"/>
            <a:ext cx="8586570" cy="637097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5)هدایای واگذاری به بسیج</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س15)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هدايايي كه توسط سازمان‌ها و افراد خيّر به سپاه وبسیج واگذار مي‌گردد چه حکمی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هدايايي كه توسط سازمان‌ها و افراد خيّر به سپاه واگذار مي‌گردد با رعايت شرايط ذيل بلامانع مي‌باشد:                                                                                                                       1. كمك از طرف افراد داوطلبانه و با ميل و رغبت باشد.                                                                                   2. موجب تضعيف و موقعيت و اعتبار سپاه نگردد.                                                                                                    3. در راستاي اهداف اهداءكنندگان باشد.                                                                                                              4. تحت نظر بالاترين رده مربوطه (نمايندگي و فرماندهي) هزينه گردد.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41798064"/>
      </p:ext>
    </p:extLst>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70" y="717550"/>
            <a:ext cx="8226530" cy="461664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س16)استفاده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از اموال و اجناس ادارات در راستاي خدمت به خانواده‌هاي رزمندگان و بسيجيان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استفاده از اموال دولتي بايد با اذن شخصي باشد كه مجوز داشته و در همان موردي باشد كه قانوناً براي آن اختصاص داده‌اند و در غير آن جايز نيست و بايد به جاي اوليه خودش برگشت داده شود.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شايسته است ترتيبي اتخاذ شود كه حتي‌الامكان حيثيت و آبروي افراد حفظ شود</a:t>
            </a:r>
            <a:r>
              <a:rPr lang="fa-IR" sz="2800" dirty="0"/>
              <a:t>.</a:t>
            </a:r>
            <a:endParaRPr lang="en-US" sz="2800" dirty="0"/>
          </a:p>
        </p:txBody>
      </p:sp>
    </p:spTree>
    <p:extLst>
      <p:ext uri="{BB962C8B-B14F-4D97-AF65-F5344CB8AC3E}">
        <p14:creationId xmlns:p14="http://schemas.microsoft.com/office/powerpoint/2010/main" val="3503576374"/>
      </p:ext>
    </p:extLst>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albasmala"/>
          <p:cNvPicPr>
            <a:picLocks noChangeAspect="1" noChangeArrowheads="1"/>
          </p:cNvPicPr>
          <p:nvPr/>
        </p:nvPicPr>
        <p:blipFill>
          <a:blip r:embed="rId2" cstate="print"/>
          <a:srcRect/>
          <a:stretch>
            <a:fillRect/>
          </a:stretch>
        </p:blipFill>
        <p:spPr bwMode="auto">
          <a:xfrm>
            <a:off x="1447800" y="1371600"/>
            <a:ext cx="6578600" cy="32004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70" y="717550"/>
            <a:ext cx="8226530" cy="378565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17)وسيله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نقليه‌اي براي يك پايگاه بسيج توسط كمك‌هاي مردمي تهيه شده،‌ استفاده از آن در جاي ديگر بدون اذن مردم چه حكمي دارد؟</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مردم و اهداءكنندگان وسيله را مخصوص همان روستا و پايگاه داده‌اند استفاده در غير آن جايز نيست.</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03576374"/>
      </p:ext>
    </p:extLst>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6565" y="143635"/>
            <a:ext cx="8226530" cy="637097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6)برگرداندن اموال اهدایی ازبسیج توسط اهداءکنندگان بخاطر رها بودن</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س18)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مواردی اهداء شده، ولکن بخاطر رها شدن آنها بلااستفاده ، فرد اهداءكننده درخواست دارد آن را براي اجراي نيّت خود، از سازمان بازپس گيرد؛ آيا سپاه به لحاظ شرعي، مكلف به عودت اين دارايي مي باشد؟                                                                                     ج)مواردي كه بعنوان هبه يا هديه به سپاه بخشيده باشند، از ملك مالك خارج شده و قابل برگشت نيست و متصديان امر بر اساس مصلحت و اختيارات خود مي توانند تصرف نمايند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(تحريرالوسيله، ص 100، مسئله 8 سؤال شفاهي)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133972451"/>
      </p:ext>
    </p:extLst>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70" y="717550"/>
            <a:ext cx="8226530" cy="572464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7)جایگزینی اموال وقف شده</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س19)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حکم خودروهای وقف شده  درامرجایگزینی چه می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صورتي كه خودروهاي مذكور وقف باشند و با تعمير قابل انتفاع باشند، در همان محل نگهداري و مورد استفاده قرار بگيرند و در صورتي كه قابل استفاده نباشند جایزاست خودرو اسقاطي را فروخته و تبديل به احسن نمايند و يا با پول فروش آن اقلام مورد نياز محل وقف را تهيه نمايند و سعي شود حتي‌المقدور طبق نظر واقف عمل 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133972451"/>
      </p:ext>
    </p:extLst>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1550" y="98630"/>
            <a:ext cx="8226530" cy="572464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8)خواهران درپایگاهها</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س20)آيا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فرماندهان در مراسم صبحگاه و يا رزمايش مجازند از خواهران به عنوان افسر ميدان استفاده نمايند؟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ج)به طور كلي بايد حدود شرعي حجاب رعايت شود و از هرگونه اقدام، عمل و پوشيدن لباسي كه موجب انگشت نما شدن و يا سبب تحريك و تهييج نامحرم باشد پرهيز نمايند.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هر حال اينگونه امور تابع ضوابط و مقررات است كه پس از اخذ تأييد شرعي توسط مسئولين مربوطه ابلاغ مي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668939078"/>
      </p:ext>
    </p:extLst>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6565" y="548680"/>
            <a:ext cx="8010890" cy="513217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س21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شركت خواهران بسيجي عادي يا فعال در مراسمات و برنامه هاي سپاه از جمله برنامه هاي بسيج سازندگي يا حضور در حوزه و پايگاههاي مقاومت با مانتو چه صورت دارد؟                                                                           ج)اگرچه حجاب اسلامي بدينصورت است كه: زنان بايد تمام سر و بدن خود را بجز صورت و دستها تا مچ (وجه و كفين) در صورتي كه آرايش نشده باشد با لباسي كه توجه نامحرم را جلب نكند بپوشانند، ولي شايسته است همسران و بستگان محترم پاسداران عزيز جايگاه و موقعيت پاسداري را حفظ نموده و آنچه كه در نظر عرف و جامعه مومنين خلاف شئونات پاسداري و سپاه است پرهيز، و از چادر كه بفرموده مقام معظم رهبري مدظله العالي «حجاب برتر» است استفاده نمايند. البته اين موضوع در اماكن خاص مانند شهركها و ديگر مراكز وابسته به سپاه يا سازمانهاي ديگر تابع ضوابط و مقررات مي باشد.                                                                                                                                                  </a:t>
            </a:r>
            <a:endPar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صورتيكه ضابطه و مقرراتي وجود ندارد، مي توانيد با هماهنگي فرمانده رده مربوط (مانند اقدام دانشگاه بقيه الله(عج)) دستورالعمل مناسبي تهيه و در سير مراحل تصويب قرار دهيد.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78857989"/>
      </p:ext>
    </p:extLst>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6565" y="548680"/>
            <a:ext cx="8010890" cy="563231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9)اختلاط  کاری خواهران وبرادران</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س22)آيا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به علت كمبود مكان در مراكز اداري، پاسداران خواهر و برادر و سربازان وظيفه ، مي توانند به صورت مختلط در يك اتاق كار كنند؟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قرار دادن خواهران در مشاغلي كه اكثر قريب به اتفاق مراجعين آنها برادران بوده و روزانه با صدها نامحرم مواجه شده و گفتگو نمايند، و يا داشتن محل كار و محيط مختلط با برادران همكار خود و حضور نامحرم در محيط محدود و زمان طولاني، با فرهنگ ديني و اصول اخلاقي جامعه اسلامي و سپاه سازگاري ندارد و موجب نگراني و دغدغه برخي برادران و خواهران شاغل شده است.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80064446"/>
      </p:ext>
    </p:extLst>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6565" y="548680"/>
            <a:ext cx="8010890" cy="374718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دراین رابطه لازم است اصول ذیل موردتوجه همگان قرارگیرد                                                                                  1- از جذب و بكارگيري خواهران در مشاغلي كه بطور مستمر و جاري فقط با آقايان و نامحرمان روبرو هستند و مراجعه كننده خواهر ندارند، خودداري شود.                                                                                                               2- در مواردي كه خواهران ارباب رجوع نداشته و بدون مراجعه ديگران مشغول فعاليت هستند، از اطاق مشترك و مختلط با برادران به هيچ وجه استفاده نشود.                                                                                                                     3- در مواردي كه مراجعه كننده عموماً و يا اكثراً خانمها باشد مانند مراكز درماني و يا برخي از امور بسيج خواهران، از خواهران استفاده و بكارگيري شوند.                                                                                                                 4- بازرسي ستاد مشترك و نظارت نمايند با دقت اين موضوع را مورد توجه قرار دهند.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337245708"/>
      </p:ext>
    </p:extLst>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70" y="368660"/>
            <a:ext cx="8226530" cy="646330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10)مباحث </a:t>
            </a: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مالی درپایگاهها</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س23)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برخي رده ها براي تأمين نيازمندي هاي خود از قبيل، خريد اقلام، مواد خوراكي، ساخت و ساز و مواد ديگري بدون مجوز رده مافوق، بودجه تخصيصي را جابجا مي نمايند و چنانچه به اين شكل عمل نكنند از فعاليت ها و مأموريت هاي محوله باز مي مانند حكم شرعي اين موارد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ج)ارائه هرگونه گزارش خلاف واقع و تنظيم هرگونه سند و فاكتور صوري شرعاً حرام و دريافت پول و اعتبار حتي براي سازمان بر اين اساس جايز نيست و عذرهاي مذكور مانند از برنامه عقب ماندن و امثال آن مجوز تخلف نيست.                   در رابطه با اطلاعات بسيجيان اگر فعاليتها واقعاً انجام گرفته و صوري نباشد، ثبت آن به مقداري كه قطعي باشد نه مشكوك،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dirty="0"/>
              <a:t> </a:t>
            </a:r>
            <a:endParaRPr lang="en-US" sz="2800" dirty="0"/>
          </a:p>
        </p:txBody>
      </p:sp>
    </p:spTree>
    <p:extLst>
      <p:ext uri="{BB962C8B-B14F-4D97-AF65-F5344CB8AC3E}">
        <p14:creationId xmlns:p14="http://schemas.microsoft.com/office/powerpoint/2010/main" val="3643386381"/>
      </p:ext>
    </p:extLst>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70" y="717550"/>
            <a:ext cx="8226530" cy="378565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20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س24)بودجه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 كه براي پايگاه مي آيد و از آن براي تشويق بسيجيان استفاده مي شود چه حكمي دارد؟ در صورتي كه در رديف بودجه تشويق نيامده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20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ج)بطور كلي استفاده از هر آنچه جزء بيت المال و اموال عمومي است فقط در آن مواردي كه اين اموال براساس ضوابط و مقررات قانوني براي آن منظور شده است مجاز است، در غير آن موارد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43386381"/>
      </p:ext>
    </p:extLst>
  </p:cSld>
  <p:clrMapOvr>
    <a:masterClrMapping/>
  </p:clrMapOvr>
  <p:transition>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20" y="98630"/>
            <a:ext cx="8811595" cy="6317114"/>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11)تقاص </a:t>
            </a:r>
            <a:r>
              <a:rPr lang="fa-IR"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ea typeface="Calibri" pitchFamily="34" charset="0"/>
                <a:cs typeface="IranNastaliq" panose="02020505000000020003" pitchFamily="18" charset="0"/>
              </a:rPr>
              <a:t>دربیت المال</a:t>
            </a:r>
          </a:p>
          <a:p>
            <a:pPr algn="ctr" rtl="1">
              <a:lnSpc>
                <a:spcPct val="150000"/>
              </a:lnSpc>
            </a:pP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س25)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بسيجي هستم كه مدتي است بعنوان عضويت تمام وقت با يكي از واحدهاي سپاه سلمان همكاري مي نمايم و ماهانه نيز حقوق و مزايايي دريافت مي نمايم که البته اين حقوق و مزايا از حقوق دريافتي كادر رسمي خيلي كمتر هست؛ آيا كم كاري ها و يا پيگيري و اجراي امور شخصي در وقت اداري  قابل جایگزینی هست ؟                                                               ج)اگر كم كاري و يا استفاده از اوقات سازمان، غير متعارف و بدون اذن كسي كه حق اذن دارد، بوده؛ ضامن آن هستيد و بايد براي جبران و رفع ضمان برابر مقررات به مسئولين ذيربط مراجعه و اقدام نماييد.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43386381"/>
      </p:ext>
    </p:extLst>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68660"/>
            <a:ext cx="8633240" cy="5724644"/>
          </a:xfrm>
          <a:prstGeom prst="rect">
            <a:avLst/>
          </a:prstGeom>
        </p:spPr>
        <p:txBody>
          <a:bodyPr wrap="square">
            <a:spAutoFit/>
            <a:scene3d>
              <a:camera prst="orthographicFront"/>
              <a:lightRig rig="threePt" dir="t"/>
            </a:scene3d>
            <a:sp3d extrusionH="57150">
              <a:bevelT w="38100" h="38100"/>
            </a:sp3d>
          </a:bodyPr>
          <a:lstStyle/>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18</a:t>
            </a:r>
            <a:r>
              <a:rPr lang="fa-IR"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)ویژه </a:t>
            </a:r>
            <a:r>
              <a:rPr lang="fa-I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بسیج </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4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1-بسیج </a:t>
            </a:r>
            <a:r>
              <a:rPr lang="fa-I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ومساجد</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rPr>
              <a:t>1/1- ساخت پايگاه مقاومت بسيج در زمين مسجد</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IranNastaliq" panose="02020505000000020003" pitchFamily="18" charset="0"/>
              <a:cs typeface="IranNastaliq" panose="02020505000000020003" pitchFamily="18" charset="0"/>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س1)ساخت پايگاه مقاومت بسيج در زمين مسجد چه حكمي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ج)ساخت پايگاه بسيج در املاك مسجد ، اگر مغاير با وقف نامه و نيّت واقف نباشد و براي نماز گزاران مزاحمتي ايجاد نكنند ، با اذن متولي و هيئت امناي مسجد شكال ندارد.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80834760"/>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70" y="717550"/>
            <a:ext cx="8226530" cy="452431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س26)به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حق الزحمه اي كه براي بسيجيان پاره وقت به عنوان پاداش (هديه) خمس تعلق مي گيرد يا نه؟</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وجه دريافتي حق الزحمه است ، در سر سال خمسي  باقيمانده آن خمس دارد و اگر هديه است ، خمس ندارد ، اگرچه احتياط در پرداخت خمس باقيمانده آن در سر رسيد سال خمسي است.</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43386381"/>
      </p:ext>
    </p:extLst>
  </p:cSld>
  <p:clrMapOvr>
    <a:masterClrMapping/>
  </p:clrMapOvr>
  <p:transition>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70" y="717550"/>
            <a:ext cx="8226530" cy="526297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32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س27)وظيفه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بسیجیان در زمان غيبت امام زمان(عج) چيست و چگونه مي تواند زمينه ظهور حضرت را فراهم سازد.</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ج)از عوامل مهم در زمينه سازي ظهور حضرت وليعصر   اصلاح خود و ديگران از طريق امر به معروف و نهي از منكر است كه در صورت اصلاح مردم انشاالله هر چه زودتر مقدمات فرج آن حضرت فراهم مي گردد.</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43386381"/>
      </p:ext>
    </p:extLst>
  </p:cSld>
  <p:clrMapOvr>
    <a:masterClrMapping/>
  </p:clrMapOvr>
  <p:transition>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20245337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17504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ct val="20000"/>
              </a:spcBef>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معاونت انطباق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دفترتاییدشرعی ضوابط وبرنامه ها</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سپاه پاسداران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مردادماه 1394</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76687885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5" y="914400"/>
            <a:ext cx="8325925" cy="4525963"/>
          </a:xfrm>
        </p:spPr>
        <p:txBody>
          <a:bodyPr>
            <a:normAutofit fontScale="85000"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buNone/>
            </a:pPr>
            <a:r>
              <a:rPr lang="fa-IR" sz="5200" b="1" dirty="0" smtClean="0">
                <a:latin typeface="IranNastaliq" panose="02020505000000020003" pitchFamily="18" charset="0"/>
                <a:cs typeface="IranNastaliq" panose="02020505000000020003" pitchFamily="18" charset="0"/>
              </a:rPr>
              <a:t>1/2-راه </a:t>
            </a:r>
            <a:r>
              <a:rPr lang="fa-IR" sz="5200" b="1" dirty="0">
                <a:latin typeface="IranNastaliq" panose="02020505000000020003" pitchFamily="18" charset="0"/>
                <a:cs typeface="IranNastaliq" panose="02020505000000020003" pitchFamily="18" charset="0"/>
              </a:rPr>
              <a:t>اندازی بسیج درمساجدی که متصدیان راضی نیستند</a:t>
            </a:r>
            <a:endParaRPr lang="en-US" sz="5200" dirty="0">
              <a:latin typeface="IranNastaliq" panose="02020505000000020003" pitchFamily="18" charset="0"/>
              <a:cs typeface="IranNastaliq" panose="02020505000000020003" pitchFamily="18" charset="0"/>
            </a:endParaRPr>
          </a:p>
          <a:p>
            <a:pPr algn="ctr">
              <a:lnSpc>
                <a:spcPct val="17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س</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)خواندن نماز و داير كردن پايگاه مقاومت بسيج در مسجدي كه متولي شرعي و قانوني آن راضي نيست چه حكمي دارد؟</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a:lnSpc>
                <a:spcPct val="170000"/>
              </a:lnSpc>
              <a:buNone/>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ج)خواندن نماز در مسجد نياز به اذن يا رضايت متولي ندارد ولكن دائر نمودن پايگاه مقاومت بايد منافات با وقف نباشد و طبق نظر مقام معظم رهبري مدظله العالي با امام جماعت مسجد هماهنگ باشد.</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a:lnSpc>
                <a:spcPct val="150000"/>
              </a:lnSpc>
              <a:buNone/>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p:txBody>
      </p:sp>
    </p:spTree>
    <p:extLst>
      <p:ext uri="{BB962C8B-B14F-4D97-AF65-F5344CB8AC3E}">
        <p14:creationId xmlns:p14="http://schemas.microsoft.com/office/powerpoint/2010/main" val="3557970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7050" y="717550"/>
            <a:ext cx="8223250" cy="540147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dirty="0" smtClean="0">
                <a:latin typeface="IranNastaliq" panose="02020505000000020003" pitchFamily="18" charset="0"/>
                <a:cs typeface="IranNastaliq" panose="02020505000000020003" pitchFamily="18" charset="0"/>
              </a:rPr>
              <a:t>1/3- </a:t>
            </a:r>
            <a:r>
              <a:rPr lang="fa-IR" sz="4800" b="1" dirty="0">
                <a:latin typeface="IranNastaliq" panose="02020505000000020003" pitchFamily="18" charset="0"/>
                <a:cs typeface="IranNastaliq" panose="02020505000000020003" pitchFamily="18" charset="0"/>
              </a:rPr>
              <a:t>راه اندازی کلاس های آموزش هنری وورزش         </a:t>
            </a:r>
            <a:endParaRPr lang="en-US" sz="4800" b="1" dirty="0">
              <a:latin typeface="IranNastaliq" panose="02020505000000020003" pitchFamily="18" charset="0"/>
              <a:cs typeface="IranNastaliq" panose="02020505000000020003" pitchFamily="18" charset="0"/>
            </a:endParaRPr>
          </a:p>
          <a:p>
            <a:pPr algn="ctr" rtl="1">
              <a:lnSpc>
                <a:spcPct val="150000"/>
              </a:lnSpc>
            </a:pPr>
            <a:r>
              <a:rPr lang="fa-IR"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س3)انجام </a:t>
            </a: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تمرين ورزش هاي رزمي برادران سپاهي و بسيجي در زيرزمين مسجد چه حكمي دارد؟</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صورتيكه زيرزمين شرعاً حكم مسجد را نداشته باشد، با شرائط ذيل اشكال ندارد: </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 فعاليت مذكور موجب وهن مسجد نباشد و احترام مسجد حفظ شود. </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 با اهداف وقف و نيت واقف منافات نداشته باشد. </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 با اذن متولي و متصديان امر باشد. </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540496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536" y="717550"/>
            <a:ext cx="8505944" cy="563231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a:t>
            </a:r>
            <a:r>
              <a:rPr lang="fa-IR" sz="1600" dirty="0"/>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اگر شرعاً حكم مسجد را دارد، اضافه بر شرائط فوق، توجه به دو شرط ذيل نيز لازم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 با عذر شرعي، مانند جنابت وارد نشوند.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 طهارت آن را رعايت و در صورت نجس شدن فوراً تطهير نمايد.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س2)حوزه هاي مقاومت بسيج اقدام به برگزاري كلاس هاي آموزش هنري و ورزشي مي كنند كه از جمله اين كلاسها آموزش آرايش و پيرايش خواهران و همچنين آموزش شطرنج و بيليارد مي باشد مستدعي است حكم شرعي برگزاري كلاسهاي مذكور را بيان فرماييد.                                                                                                           ج)آموزش و برنامه هاي اوقات فراغت عزيزان بسيجي، بايد موجب رشد و تعالي آنان گردد، و از برگزاري برنامه هايي كه در شأن اين عزيزان نيست خودداري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077514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7050" y="717550"/>
            <a:ext cx="8223250" cy="590931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س4)حوزه هاي مقاومت بسيج اقدام به برگزاري كلاس هاي آموزش هنري و ورزشي مي كنند كه از جمله اين كلاسها آموزش آرايش و پيرايش خواهران و همچنين آموزش شطرنج و بيليارد مي باشد مستدعي است حكم شرعي برگزاري كلاسهاي مذكور را بيان فرماييد.</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ج)آموزش و برنامه هاي اوقات فراغت عزيزان بسيجي، بايد موجب رشد و تعالي آنان گردد، و از برگزاري برنامه هايي كه در شأن اين عزيزان نيست خودداري شود. </a:t>
            </a:r>
            <a:endPar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p:txBody>
      </p:sp>
    </p:spTree>
    <p:extLst>
      <p:ext uri="{BB962C8B-B14F-4D97-AF65-F5344CB8AC3E}">
        <p14:creationId xmlns:p14="http://schemas.microsoft.com/office/powerpoint/2010/main" val="4213253946"/>
      </p:ext>
    </p:extLst>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566555" y="368660"/>
            <a:ext cx="8227640" cy="71096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4800" b="1" dirty="0" smtClean="0">
                <a:latin typeface="IranNastaliq" panose="02020505000000020003" pitchFamily="18" charset="0"/>
                <a:cs typeface="IranNastaliq" panose="02020505000000020003" pitchFamily="18" charset="0"/>
              </a:rPr>
              <a:t>1/4- </a:t>
            </a:r>
            <a:r>
              <a:rPr lang="fa-IR" sz="4800" b="1" dirty="0">
                <a:latin typeface="IranNastaliq" panose="02020505000000020003" pitchFamily="18" charset="0"/>
                <a:cs typeface="IranNastaliq" panose="02020505000000020003" pitchFamily="18" charset="0"/>
              </a:rPr>
              <a:t>اجرای برنامه های متنوع مانند تردستی درمسجدتوسط پایگاه بسیج </a:t>
            </a:r>
          </a:p>
          <a:p>
            <a:pPr algn="ctr" rtl="1">
              <a:lnSpc>
                <a:spcPct val="150000"/>
              </a:lnSpc>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س5)اجرای برنامه شعبده بازي در مراسمی که بسیج برگزارمی کنندچه حکمی دارد؟ </a:t>
            </a:r>
            <a:endPar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rPr>
              <a:t>ج)شعبده بازي و تعليم و ياد گرفتن آن حرام است، ولي بازيهايي كه همراه با سرعت حركت و تردستي است اشكال ندارد، به شرط آنكه شأن و حيثيت سپاه و بسيج مخدودش نشود و همراه با محرّمات ديگر مانند موسيقي مطرب و امثال آن نباشد.</a:t>
            </a:r>
            <a:endPar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a:p>
            <a:pPr algn="ctr" rtl="1">
              <a:lnSpc>
                <a:spcPct val="150000"/>
              </a:lnSpc>
            </a:pP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cs typeface="B Nazanin" pitchFamily="2" charset="-78"/>
            </a:endParaRPr>
          </a:p>
        </p:txBody>
      </p:sp>
    </p:spTree>
    <p:extLst>
      <p:ext uri="{BB962C8B-B14F-4D97-AF65-F5344CB8AC3E}">
        <p14:creationId xmlns:p14="http://schemas.microsoft.com/office/powerpoint/2010/main" val="356718564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01">
                                            <p:txEl>
                                              <p:pRg st="0" end="0"/>
                                            </p:txEl>
                                          </p:spTgt>
                                        </p:tgtEl>
                                        <p:attrNameLst>
                                          <p:attrName>style.visibility</p:attrName>
                                        </p:attrNameLst>
                                      </p:cBhvr>
                                      <p:to>
                                        <p:strVal val="visible"/>
                                      </p:to>
                                    </p:set>
                                    <p:animEffect transition="in" filter="barn(inVertical)">
                                      <p:cBhvr>
                                        <p:cTn id="7" dur="500"/>
                                        <p:tgtEl>
                                          <p:spTgt spid="512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201">
                                            <p:txEl>
                                              <p:pRg st="1" end="1"/>
                                            </p:txEl>
                                          </p:spTgt>
                                        </p:tgtEl>
                                        <p:attrNameLst>
                                          <p:attrName>style.visibility</p:attrName>
                                        </p:attrNameLst>
                                      </p:cBhvr>
                                      <p:to>
                                        <p:strVal val="visible"/>
                                      </p:to>
                                    </p:set>
                                    <p:animEffect transition="in" filter="barn(inVertical)">
                                      <p:cBhvr>
                                        <p:cTn id="12" dur="500"/>
                                        <p:tgtEl>
                                          <p:spTgt spid="512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1201">
                                            <p:txEl>
                                              <p:pRg st="2" end="2"/>
                                            </p:txEl>
                                          </p:spTgt>
                                        </p:tgtEl>
                                        <p:attrNameLst>
                                          <p:attrName>style.visibility</p:attrName>
                                        </p:attrNameLst>
                                      </p:cBhvr>
                                      <p:to>
                                        <p:strVal val="visible"/>
                                      </p:to>
                                    </p:set>
                                    <p:animEffect transition="in" filter="barn(inVertical)">
                                      <p:cBhvr>
                                        <p:cTn id="17" dur="500"/>
                                        <p:tgtEl>
                                          <p:spTgt spid="5120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86635" y="1943835"/>
            <a:ext cx="6788590" cy="267765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س6)بازي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کردن بابيليارد و رواج آن در سپاه و بسيج سؤال چه حکمی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ج)انجام اقدامات دون شان مسجد وبسیج ترک شود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14026144"/>
      </p:ext>
    </p:extLst>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5468</TotalTime>
  <Words>2401</Words>
  <Application>Microsoft Office PowerPoint</Application>
  <PresentationFormat>On-screen Show (4:3)</PresentationFormat>
  <Paragraphs>91</Paragraphs>
  <Slides>35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B Nazanin</vt:lpstr>
      <vt:lpstr>Calibri</vt:lpstr>
      <vt:lpstr>IranNastaliq</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خسته نباشید</vt:lpstr>
      <vt:lpstr>PowerPoint Presentation</vt:lpstr>
      <vt:lpstr>PowerPoint Presentation</vt:lpstr>
      <vt:lpstr>تهیه وتنظیم: معاونت انطباق  دفترتاییدشرعی ضوابط وبرنامه ها سپاه پاسداران  محمدحسین منتظری  مردادماه 1394 </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580</cp:revision>
  <dcterms:created xsi:type="dcterms:W3CDTF">2010-12-13T04:41:37Z</dcterms:created>
  <dcterms:modified xsi:type="dcterms:W3CDTF">2021-10-18T04:24:08Z</dcterms:modified>
</cp:coreProperties>
</file>